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Barlow ExtraLight"/>
      <p:regular r:id="rId21"/>
      <p:bold r:id="rId22"/>
      <p:italic r:id="rId23"/>
      <p:boldItalic r:id="rId24"/>
    </p:embeddedFont>
    <p:embeddedFont>
      <p:font typeface="Hepta Slab Medium"/>
      <p:regular r:id="rId25"/>
      <p:bold r:id="rId26"/>
    </p:embeddedFont>
    <p:embeddedFont>
      <p:font typeface="Hepta Slab Light"/>
      <p:regular r:id="rId27"/>
      <p:bold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Hepta Slab"/>
      <p:regular r:id="rId33"/>
      <p:bold r:id="rId34"/>
    </p:embeddedFont>
    <p:embeddedFont>
      <p:font typeface="Barlow Medium"/>
      <p:regular r:id="rId35"/>
      <p:bold r:id="rId36"/>
      <p:italic r:id="rId37"/>
      <p:boldItalic r:id="rId38"/>
    </p:embeddedFont>
    <p:embeddedFont>
      <p:font typeface="Barlow Light"/>
      <p:regular r:id="rId39"/>
      <p:bold r:id="rId40"/>
      <p:italic r:id="rId41"/>
      <p:boldItalic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7AAE42-6DC1-40DE-A82F-FBD7AAF88F68}">
  <a:tblStyle styleId="{EE7AAE42-6DC1-40DE-A82F-FBD7AAF88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bold.fntdata"/><Relationship Id="rId20" Type="http://schemas.openxmlformats.org/officeDocument/2006/relationships/slide" Target="slides/slide13.xml"/><Relationship Id="rId42" Type="http://schemas.openxmlformats.org/officeDocument/2006/relationships/font" Target="fonts/BarlowLight-boldItalic.fntdata"/><Relationship Id="rId41" Type="http://schemas.openxmlformats.org/officeDocument/2006/relationships/font" Target="fonts/BarlowLight-italic.fntdata"/><Relationship Id="rId22" Type="http://schemas.openxmlformats.org/officeDocument/2006/relationships/font" Target="fonts/BarlowExtraLight-bold.fntdata"/><Relationship Id="rId44" Type="http://schemas.openxmlformats.org/officeDocument/2006/relationships/font" Target="fonts/Barlow-bold.fntdata"/><Relationship Id="rId21" Type="http://schemas.openxmlformats.org/officeDocument/2006/relationships/font" Target="fonts/BarlowExtraLight-regular.fntdata"/><Relationship Id="rId43" Type="http://schemas.openxmlformats.org/officeDocument/2006/relationships/font" Target="fonts/Barlow-regular.fntdata"/><Relationship Id="rId24" Type="http://schemas.openxmlformats.org/officeDocument/2006/relationships/font" Target="fonts/BarlowExtraLight-boldItalic.fntdata"/><Relationship Id="rId46" Type="http://schemas.openxmlformats.org/officeDocument/2006/relationships/font" Target="fonts/Barlow-boldItalic.fntdata"/><Relationship Id="rId23" Type="http://schemas.openxmlformats.org/officeDocument/2006/relationships/font" Target="fonts/BarlowExtraLight-italic.fntdata"/><Relationship Id="rId45" Type="http://schemas.openxmlformats.org/officeDocument/2006/relationships/font" Target="fonts/Barlow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HeptaSlabMedium-bold.fntdata"/><Relationship Id="rId25" Type="http://schemas.openxmlformats.org/officeDocument/2006/relationships/font" Target="fonts/HeptaSlabMedium-regular.fntdata"/><Relationship Id="rId28" Type="http://schemas.openxmlformats.org/officeDocument/2006/relationships/font" Target="fonts/HeptaSlabLight-bold.fntdata"/><Relationship Id="rId27" Type="http://schemas.openxmlformats.org/officeDocument/2006/relationships/font" Target="fonts/HeptaSlab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layfairDisplay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4.xml"/><Relationship Id="rId33" Type="http://schemas.openxmlformats.org/officeDocument/2006/relationships/font" Target="fonts/HeptaSlab-regular.fntdata"/><Relationship Id="rId10" Type="http://schemas.openxmlformats.org/officeDocument/2006/relationships/slide" Target="slides/slide3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6.xml"/><Relationship Id="rId35" Type="http://schemas.openxmlformats.org/officeDocument/2006/relationships/font" Target="fonts/BarlowMedium-regular.fntdata"/><Relationship Id="rId12" Type="http://schemas.openxmlformats.org/officeDocument/2006/relationships/slide" Target="slides/slide5.xml"/><Relationship Id="rId34" Type="http://schemas.openxmlformats.org/officeDocument/2006/relationships/font" Target="fonts/HeptaSlab-bold.fntdata"/><Relationship Id="rId15" Type="http://schemas.openxmlformats.org/officeDocument/2006/relationships/slide" Target="slides/slide8.xml"/><Relationship Id="rId37" Type="http://schemas.openxmlformats.org/officeDocument/2006/relationships/font" Target="fonts/BarlowMedium-italic.fntdata"/><Relationship Id="rId14" Type="http://schemas.openxmlformats.org/officeDocument/2006/relationships/slide" Target="slides/slide7.xml"/><Relationship Id="rId36" Type="http://schemas.openxmlformats.org/officeDocument/2006/relationships/font" Target="fonts/BarlowMedium-bold.fntdata"/><Relationship Id="rId17" Type="http://schemas.openxmlformats.org/officeDocument/2006/relationships/slide" Target="slides/slide10.xml"/><Relationship Id="rId39" Type="http://schemas.openxmlformats.org/officeDocument/2006/relationships/font" Target="fonts/BarlowLight-regular.fntdata"/><Relationship Id="rId16" Type="http://schemas.openxmlformats.org/officeDocument/2006/relationships/slide" Target="slides/slide9.xml"/><Relationship Id="rId38" Type="http://schemas.openxmlformats.org/officeDocument/2006/relationships/font" Target="fonts/BarlowMedium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895e7f90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895e7f90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895e7f90b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d895e7f90b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895e7f90b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d895e7f90b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895e7f90b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895e7f90b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895e7f90b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d895e7f90b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895e7f90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895e7f90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895e7f90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895e7f90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895e7f90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895e7f90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895e7f90b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895e7f90b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895e7f90b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895e7f90b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895e7f90b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895e7f90b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895e7f90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895e7f90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895e7f90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895e7f90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200"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lang="en" sz="4600">
                <a:latin typeface="Playfair Display"/>
                <a:ea typeface="Playfair Display"/>
                <a:cs typeface="Playfair Display"/>
                <a:sym typeface="Playfair Display"/>
              </a:rPr>
              <a:t>IMULATING</a:t>
            </a:r>
            <a:r>
              <a:rPr lang="en" sz="5200">
                <a:latin typeface="Playfair Display"/>
                <a:ea typeface="Playfair Display"/>
                <a:cs typeface="Playfair Display"/>
                <a:sym typeface="Playfair Display"/>
              </a:rPr>
              <a:t> C</a:t>
            </a:r>
            <a:r>
              <a:rPr lang="en" sz="4600">
                <a:latin typeface="Playfair Display"/>
                <a:ea typeface="Playfair Display"/>
                <a:cs typeface="Playfair Display"/>
                <a:sym typeface="Playfair Display"/>
              </a:rPr>
              <a:t>AT</a:t>
            </a:r>
            <a:r>
              <a:rPr lang="en" sz="5200">
                <a:latin typeface="Playfair Display"/>
                <a:ea typeface="Playfair Display"/>
                <a:cs typeface="Playfair Display"/>
                <a:sym typeface="Playfair Display"/>
              </a:rPr>
              <a:t> Q</a:t>
            </a:r>
            <a:r>
              <a:rPr lang="en" sz="4600">
                <a:latin typeface="Playfair Display"/>
                <a:ea typeface="Playfair Display"/>
                <a:cs typeface="Playfair Display"/>
                <a:sym typeface="Playfair Display"/>
              </a:rPr>
              <a:t>UBITS</a:t>
            </a:r>
            <a:endParaRPr sz="4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9595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&lt;Qis|kers&gt;: Anjali Amin, Jojo Day, Grace Pang, </a:t>
            </a:r>
            <a:endParaRPr sz="1900"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Jerison Parra, Brandon Perez</a:t>
            </a:r>
            <a:endParaRPr sz="4900">
              <a:solidFill>
                <a:srgbClr val="EFEFE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609600" y="3125450"/>
            <a:ext cx="1924800" cy="42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iQuHack 2025 - Alice &amp; Bob</a:t>
            </a:r>
            <a:endParaRPr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38" y="3314563"/>
            <a:ext cx="1828925" cy="1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type="title"/>
          </p:nvPr>
        </p:nvSpPr>
        <p:spPr>
          <a:xfrm>
            <a:off x="295475" y="435913"/>
            <a:ext cx="45519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Visualizing Epsilon vs. Time</a:t>
            </a:r>
            <a:endParaRPr sz="2000"/>
          </a:p>
        </p:txBody>
      </p:sp>
      <p:sp>
        <p:nvSpPr>
          <p:cNvPr id="496" name="Google Shape;496;p68"/>
          <p:cNvSpPr txBox="1"/>
          <p:nvPr>
            <p:ph idx="12" type="sldNum"/>
          </p:nvPr>
        </p:nvSpPr>
        <p:spPr>
          <a:xfrm>
            <a:off x="8499629" y="340016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100" y="3458238"/>
            <a:ext cx="1523450" cy="1523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8" name="Google Shape;498;p68"/>
          <p:cNvGraphicFramePr/>
          <p:nvPr/>
        </p:nvGraphicFramePr>
        <p:xfrm>
          <a:off x="4581088" y="147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{EE7AAE42-6DC1-40DE-A82F-FBD7AAF88F68}</a:tableStyleId>
              </a:tblPr>
              <a:tblGrid>
                <a:gridCol w="1893225"/>
                <a:gridCol w="1893225"/>
              </a:tblGrid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Epsilon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Time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NA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0.25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3.08813214302063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0.50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1.5220528841018677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2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1.0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0.7484474778175354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9" name="Google Shape;4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25" y="1471538"/>
            <a:ext cx="3786451" cy="17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 txBox="1"/>
          <p:nvPr>
            <p:ph idx="1" type="subTitle"/>
          </p:nvPr>
        </p:nvSpPr>
        <p:spPr>
          <a:xfrm>
            <a:off x="791150" y="522625"/>
            <a:ext cx="61536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 for Quantum</a:t>
            </a:r>
            <a:endParaRPr/>
          </a:p>
        </p:txBody>
      </p:sp>
      <p:sp>
        <p:nvSpPr>
          <p:cNvPr id="505" name="Google Shape;505;p6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800" y="1757925"/>
            <a:ext cx="2060450" cy="16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250" y="323555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9"/>
          <p:cNvSpPr txBox="1"/>
          <p:nvPr>
            <p:ph idx="4294967295" type="title"/>
          </p:nvPr>
        </p:nvSpPr>
        <p:spPr>
          <a:xfrm>
            <a:off x="313825" y="1890525"/>
            <a:ext cx="49167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Crucial characteristics to be core building blocks for quantum systems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Scaling into larger logical qubits?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Utilizing estimations to model non-</a:t>
            </a: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probabilistic</a:t>
            </a: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 (quantum) problems?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0"/>
          <p:cNvSpPr txBox="1"/>
          <p:nvPr>
            <p:ph idx="4294967295" type="title"/>
          </p:nvPr>
        </p:nvSpPr>
        <p:spPr>
          <a:xfrm>
            <a:off x="670450" y="1849375"/>
            <a:ext cx="70014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Designing algorithms and full circuits with these tools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Performing similar analysis on other qubits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pta Slab Medium"/>
              <a:buChar char="●"/>
            </a:pPr>
            <a:r>
              <a:rPr lang="en"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Deriving more precise estimations to potentially reduce costs in quantum</a:t>
            </a:r>
            <a:endParaRPr sz="1600"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1"/>
          <p:cNvSpPr txBox="1"/>
          <p:nvPr>
            <p:ph type="title"/>
          </p:nvPr>
        </p:nvSpPr>
        <p:spPr>
          <a:xfrm>
            <a:off x="455225" y="1321125"/>
            <a:ext cx="56940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idx="1" type="subTitle"/>
          </p:nvPr>
        </p:nvSpPr>
        <p:spPr>
          <a:xfrm>
            <a:off x="392775" y="6384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79" name="Google Shape;379;p60"/>
          <p:cNvSpPr txBox="1"/>
          <p:nvPr>
            <p:ph idx="2" type="body"/>
          </p:nvPr>
        </p:nvSpPr>
        <p:spPr>
          <a:xfrm>
            <a:off x="504210" y="1406579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0" name="Google Shape;380;p60"/>
          <p:cNvSpPr txBox="1"/>
          <p:nvPr>
            <p:ph idx="3" type="subTitle"/>
          </p:nvPr>
        </p:nvSpPr>
        <p:spPr>
          <a:xfrm>
            <a:off x="1416139" y="1406300"/>
            <a:ext cx="3123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A CAT QUBIT</a:t>
            </a:r>
            <a:endParaRPr/>
          </a:p>
        </p:txBody>
      </p:sp>
      <p:sp>
        <p:nvSpPr>
          <p:cNvPr id="381" name="Google Shape;381;p60"/>
          <p:cNvSpPr txBox="1"/>
          <p:nvPr>
            <p:ph idx="4" type="body"/>
          </p:nvPr>
        </p:nvSpPr>
        <p:spPr>
          <a:xfrm>
            <a:off x="2002713" y="1652075"/>
            <a:ext cx="23622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 Memory and Lossy Buffer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our Hamiltonian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our Wigner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82" name="Google Shape;382;p60"/>
          <p:cNvSpPr txBox="1"/>
          <p:nvPr>
            <p:ph idx="5" type="body"/>
          </p:nvPr>
        </p:nvSpPr>
        <p:spPr>
          <a:xfrm>
            <a:off x="504210" y="2648691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3" name="Google Shape;383;p60"/>
          <p:cNvSpPr txBox="1"/>
          <p:nvPr>
            <p:ph idx="6" type="subTitle"/>
          </p:nvPr>
        </p:nvSpPr>
        <p:spPr>
          <a:xfrm>
            <a:off x="1416139" y="2648425"/>
            <a:ext cx="3284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W. NO BUFFER</a:t>
            </a:r>
            <a:endParaRPr/>
          </a:p>
        </p:txBody>
      </p:sp>
      <p:sp>
        <p:nvSpPr>
          <p:cNvPr id="384" name="Google Shape;384;p60"/>
          <p:cNvSpPr txBox="1"/>
          <p:nvPr>
            <p:ph idx="7" type="body"/>
          </p:nvPr>
        </p:nvSpPr>
        <p:spPr>
          <a:xfrm>
            <a:off x="2002714" y="2894200"/>
            <a:ext cx="2537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Eliminating Buffer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Fidelity vs.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as kappa_b decreases?</a:t>
            </a:r>
            <a:endParaRPr/>
          </a:p>
        </p:txBody>
      </p:sp>
      <p:sp>
        <p:nvSpPr>
          <p:cNvPr id="385" name="Google Shape;385;p60"/>
          <p:cNvSpPr txBox="1"/>
          <p:nvPr>
            <p:ph idx="9" type="subTitle"/>
          </p:nvPr>
        </p:nvSpPr>
        <p:spPr>
          <a:xfrm>
            <a:off x="5451613" y="1406573"/>
            <a:ext cx="31236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 Z-GATE</a:t>
            </a:r>
            <a:endParaRPr/>
          </a:p>
        </p:txBody>
      </p:sp>
      <p:sp>
        <p:nvSpPr>
          <p:cNvPr id="386" name="Google Shape;386;p60"/>
          <p:cNvSpPr txBox="1"/>
          <p:nvPr>
            <p:ph idx="13" type="body"/>
          </p:nvPr>
        </p:nvSpPr>
        <p:spPr>
          <a:xfrm>
            <a:off x="6125563" y="1653450"/>
            <a:ext cx="26016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our Hamiltonian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a Pi Rotation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our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0"/>
          <p:cNvSpPr txBox="1"/>
          <p:nvPr>
            <p:ph idx="14" type="body"/>
          </p:nvPr>
        </p:nvSpPr>
        <p:spPr>
          <a:xfrm>
            <a:off x="4539693" y="1406579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60"/>
          <p:cNvSpPr txBox="1"/>
          <p:nvPr>
            <p:ph idx="17" type="body"/>
          </p:nvPr>
        </p:nvSpPr>
        <p:spPr>
          <a:xfrm>
            <a:off x="4539693" y="2648691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9" name="Google Shape;389;p60"/>
          <p:cNvSpPr txBox="1"/>
          <p:nvPr>
            <p:ph idx="18" type="subTitle"/>
          </p:nvPr>
        </p:nvSpPr>
        <p:spPr>
          <a:xfrm>
            <a:off x="5451618" y="2648416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390" name="Google Shape;390;p60"/>
          <p:cNvSpPr txBox="1"/>
          <p:nvPr>
            <p:ph idx="19" type="body"/>
          </p:nvPr>
        </p:nvSpPr>
        <p:spPr>
          <a:xfrm>
            <a:off x="6038193" y="2894191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Cat Qubits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91" name="Google Shape;391;p6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/>
        </p:nvSpPr>
        <p:spPr>
          <a:xfrm>
            <a:off x="411845" y="317901"/>
            <a:ext cx="359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WHO ARE WE?</a:t>
            </a:r>
            <a:endParaRPr>
              <a:solidFill>
                <a:schemeClr val="accent3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97" name="Google Shape;397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1"/>
          <p:cNvSpPr/>
          <p:nvPr/>
        </p:nvSpPr>
        <p:spPr>
          <a:xfrm>
            <a:off x="704850" y="1800813"/>
            <a:ext cx="948600" cy="94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BRANDEIS UNIVERSITY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3489200" y="1494688"/>
            <a:ext cx="948600" cy="94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UC DAVIS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400" name="Google Shape;400;p61"/>
          <p:cNvGrpSpPr/>
          <p:nvPr/>
        </p:nvGrpSpPr>
        <p:grpSpPr>
          <a:xfrm>
            <a:off x="260400" y="1169275"/>
            <a:ext cx="8623200" cy="3251100"/>
            <a:chOff x="260400" y="1630900"/>
            <a:chExt cx="8623200" cy="3251100"/>
          </a:xfrm>
        </p:grpSpPr>
        <p:sp>
          <p:nvSpPr>
            <p:cNvPr id="401" name="Google Shape;401;p61"/>
            <p:cNvSpPr/>
            <p:nvPr/>
          </p:nvSpPr>
          <p:spPr>
            <a:xfrm>
              <a:off x="260400" y="1630900"/>
              <a:ext cx="8623200" cy="3251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1"/>
            <p:cNvSpPr/>
            <p:nvPr/>
          </p:nvSpPr>
          <p:spPr>
            <a:xfrm>
              <a:off x="6597725" y="1956313"/>
              <a:ext cx="839700" cy="839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Love Good Art</a:t>
              </a:r>
              <a:endParaRPr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cxnSp>
          <p:nvCxnSpPr>
            <p:cNvPr id="403" name="Google Shape;403;p61"/>
            <p:cNvCxnSpPr>
              <a:stCxn id="401" idx="0"/>
              <a:endCxn id="401" idx="2"/>
            </p:cNvCxnSpPr>
            <p:nvPr/>
          </p:nvCxnSpPr>
          <p:spPr>
            <a:xfrm>
              <a:off x="4572000" y="1630900"/>
              <a:ext cx="0" cy="3251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61"/>
            <p:cNvCxnSpPr>
              <a:stCxn id="401" idx="3"/>
              <a:endCxn id="401" idx="1"/>
            </p:cNvCxnSpPr>
            <p:nvPr/>
          </p:nvCxnSpPr>
          <p:spPr>
            <a:xfrm rot="10800000">
              <a:off x="260400" y="3256450"/>
              <a:ext cx="862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" name="Google Shape;405;p61"/>
            <p:cNvSpPr/>
            <p:nvPr/>
          </p:nvSpPr>
          <p:spPr>
            <a:xfrm>
              <a:off x="803475" y="3657613"/>
              <a:ext cx="839700" cy="839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Average Sleep:</a:t>
              </a:r>
              <a:b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</a:br>
              <a: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1.5 Hours</a:t>
              </a:r>
              <a:endParaRPr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06" name="Google Shape;406;p61"/>
            <p:cNvSpPr/>
            <p:nvPr/>
          </p:nvSpPr>
          <p:spPr>
            <a:xfrm>
              <a:off x="3732300" y="3767338"/>
              <a:ext cx="839700" cy="839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PHYSICS</a:t>
              </a:r>
              <a:endParaRPr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07" name="Google Shape;407;p61"/>
            <p:cNvSpPr/>
            <p:nvPr/>
          </p:nvSpPr>
          <p:spPr>
            <a:xfrm>
              <a:off x="749025" y="1796938"/>
              <a:ext cx="948600" cy="948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20124D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UNIVERSITY OF COLORADO</a:t>
              </a:r>
              <a:endParaRPr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08" name="Google Shape;408;p61"/>
            <p:cNvSpPr/>
            <p:nvPr/>
          </p:nvSpPr>
          <p:spPr>
            <a:xfrm>
              <a:off x="1995913" y="2125563"/>
              <a:ext cx="839700" cy="839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COMPUTER SCIENCE</a:t>
              </a:r>
              <a:endParaRPr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sp>
        <p:nvSpPr>
          <p:cNvPr id="409" name="Google Shape;409;p61"/>
          <p:cNvSpPr/>
          <p:nvPr/>
        </p:nvSpPr>
        <p:spPr>
          <a:xfrm>
            <a:off x="6917425" y="2930575"/>
            <a:ext cx="1052100" cy="102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UNIVERSITY OF MASSACHUSETTS LOWELL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0" name="Google Shape;410;p61"/>
          <p:cNvSpPr/>
          <p:nvPr/>
        </p:nvSpPr>
        <p:spPr>
          <a:xfrm>
            <a:off x="5513925" y="2571738"/>
            <a:ext cx="948600" cy="94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BRANDEIS UNIVERSITY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1" name="Google Shape;411;p61"/>
          <p:cNvSpPr/>
          <p:nvPr/>
        </p:nvSpPr>
        <p:spPr>
          <a:xfrm>
            <a:off x="1941475" y="3869088"/>
            <a:ext cx="948600" cy="94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UC DAVIS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83" y="2930575"/>
            <a:ext cx="2482007" cy="19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751" y="1045000"/>
            <a:ext cx="1347925" cy="28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/>
          <p:cNvPicPr preferRelativeResize="0"/>
          <p:nvPr/>
        </p:nvPicPr>
        <p:blipFill rotWithShape="1">
          <a:blip r:embed="rId5">
            <a:alphaModFix/>
          </a:blip>
          <a:srcRect b="20855" l="0" r="0" t="15503"/>
          <a:stretch/>
        </p:blipFill>
        <p:spPr>
          <a:xfrm>
            <a:off x="5033850" y="3513225"/>
            <a:ext cx="3119775" cy="122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1"/>
          <p:cNvSpPr/>
          <p:nvPr/>
        </p:nvSpPr>
        <p:spPr>
          <a:xfrm>
            <a:off x="6917425" y="2930575"/>
            <a:ext cx="1052100" cy="102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UNIVERSITY OF MASSACHUSETTS LOWELL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6" name="Google Shape;416;p61"/>
          <p:cNvSpPr/>
          <p:nvPr/>
        </p:nvSpPr>
        <p:spPr>
          <a:xfrm>
            <a:off x="411850" y="2749413"/>
            <a:ext cx="839700" cy="839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Average Sleep:</a:t>
            </a:r>
            <a:b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7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 Hour</a:t>
            </a:r>
            <a:endParaRPr sz="7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17" name="Google Shape;417;p61"/>
          <p:cNvSpPr/>
          <p:nvPr/>
        </p:nvSpPr>
        <p:spPr>
          <a:xfrm>
            <a:off x="2407825" y="3869088"/>
            <a:ext cx="948600" cy="94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UC DAVIS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18" name="Google Shape;418;p61"/>
          <p:cNvPicPr preferRelativeResize="0"/>
          <p:nvPr/>
        </p:nvPicPr>
        <p:blipFill rotWithShape="1">
          <a:blip r:embed="rId6">
            <a:alphaModFix/>
          </a:blip>
          <a:srcRect b="28783" l="0" r="0" t="20318"/>
          <a:stretch/>
        </p:blipFill>
        <p:spPr>
          <a:xfrm>
            <a:off x="3039600" y="870575"/>
            <a:ext cx="2968001" cy="1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5513925" y="2571738"/>
            <a:ext cx="948600" cy="94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0124D"/>
                </a:solidFill>
                <a:latin typeface="Barlow Medium"/>
                <a:ea typeface="Barlow Medium"/>
                <a:cs typeface="Barlow Medium"/>
                <a:sym typeface="Barlow Medium"/>
              </a:rPr>
              <a:t>BRANDEIS UNIVERSITY</a:t>
            </a:r>
            <a:endParaRPr sz="700">
              <a:solidFill>
                <a:srgbClr val="20124D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idx="1" type="subTitle"/>
          </p:nvPr>
        </p:nvSpPr>
        <p:spPr>
          <a:xfrm>
            <a:off x="791150" y="522625"/>
            <a:ext cx="7552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Qubits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Coupling Memory Modes with Lossy Buffer Modes</a:t>
            </a:r>
            <a:endParaRPr sz="2100"/>
          </a:p>
        </p:txBody>
      </p:sp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735" y="2181400"/>
            <a:ext cx="3328019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2"/>
          <p:cNvSpPr txBox="1"/>
          <p:nvPr>
            <p:ph idx="2" type="body"/>
          </p:nvPr>
        </p:nvSpPr>
        <p:spPr>
          <a:xfrm>
            <a:off x="307250" y="1997975"/>
            <a:ext cx="39630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Lindblad Master Equation: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				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Hamiltonian of the System: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8" name="Google Shape;428;p62" title="[0,0,0,&quot;https://www.codecogs.com/eqnedit.php?latex=%5Cfrac%7Bd%5Chat%7B%5Crho%7D%7D%7Bdt%7D%20%3D%20L%5B%5Chat%7B%5Crho%7D%5D%20%3D%20-i%5B%5Chat%7BH%7D%2C%5Chat%7B%5Crho%7D%5D%20%2B%20%5Ckappa_bD(%5Chat%7Bb%7D)%5B%5Chat%7B%5Crho%7D%5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0" y="2392213"/>
            <a:ext cx="335796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2" title="[0,0,0,&quot;https://www.codecogs.com/eqnedit.php?latex=%5Chat%7BH%7D%20%3D%20%5Chat%7BH%7D_%7B2ph%7D%20%2B%20%5Chat%7BH%7D_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50" y="3493813"/>
            <a:ext cx="1713993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 title="[0,0,0,&quot;https://www.codecogs.com/eqnedit.php?latex=%5Chat%7BH%7D%20%3D%20%5Cepsilon_%7Bd%7D%5E*%5Chat%7Bb%7D%2B%5Cepsilon_%7Bd%7D%5Chat%7Bd%7D%5E%5Cdagger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38" y="4412550"/>
            <a:ext cx="1635759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 title="[0,0,0,&quot;https://www.codecogs.com/eqnedit.php?latex=%5Chat%7BH%7D_%7B2ph%7D%20%3D%20g_%7B2%7D%5Chat%7Ba%7D%5E%7B%5Cdagger%202%7D%5Chat%7Bb%7D%20%2B%20g_%7B2%7D%5E*%5Chat%7Ba%7D%5E2%5Chat%7Bb%7D%5E%7B%5Cdagger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38" y="3938725"/>
            <a:ext cx="2439418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3"/>
          <p:cNvSpPr/>
          <p:nvPr/>
        </p:nvSpPr>
        <p:spPr>
          <a:xfrm>
            <a:off x="1047000" y="749800"/>
            <a:ext cx="10163400" cy="41103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050" y="3304315"/>
            <a:ext cx="2302474" cy="136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050" y="855738"/>
            <a:ext cx="2302475" cy="23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/>
          <p:nvPr>
            <p:ph idx="2" type="subTitle"/>
          </p:nvPr>
        </p:nvSpPr>
        <p:spPr>
          <a:xfrm>
            <a:off x="262599" y="317850"/>
            <a:ext cx="4193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PLOTTING OUR WIGNER FUNCTION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441" name="Google Shape;441;p63"/>
          <p:cNvSpPr txBox="1"/>
          <p:nvPr>
            <p:ph idx="2" type="subTitle"/>
          </p:nvPr>
        </p:nvSpPr>
        <p:spPr>
          <a:xfrm>
            <a:off x="1498574" y="1471525"/>
            <a:ext cx="4193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Tools from Dynamiqs Library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Represent a Superposition State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Photons reach an Equilibrium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Give a Visually Intuitive Plot of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Qubits getting Encoded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42" name="Google Shape;442;p63"/>
          <p:cNvSpPr/>
          <p:nvPr/>
        </p:nvSpPr>
        <p:spPr>
          <a:xfrm>
            <a:off x="128025" y="1752600"/>
            <a:ext cx="740700" cy="4110300"/>
          </a:xfrm>
          <a:prstGeom prst="roundRect">
            <a:avLst>
              <a:gd fmla="val 27587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918400" y="3680775"/>
            <a:ext cx="1435500" cy="2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Initial Case</a:t>
            </a:r>
            <a:endParaRPr sz="1500"/>
          </a:p>
        </p:txBody>
      </p:sp>
      <p:sp>
        <p:nvSpPr>
          <p:cNvPr id="448" name="Google Shape;448;p64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</p:spPr>
      </p:sp>
      <p:sp>
        <p:nvSpPr>
          <p:cNvPr id="449" name="Google Shape;449;p64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0" name="Google Shape;450;p64"/>
          <p:cNvSpPr txBox="1"/>
          <p:nvPr>
            <p:ph idx="9" type="subTitle"/>
          </p:nvPr>
        </p:nvSpPr>
        <p:spPr>
          <a:xfrm>
            <a:off x="68700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1" name="Google Shape;451;p64"/>
          <p:cNvSpPr txBox="1"/>
          <p:nvPr>
            <p:ph idx="14" type="body"/>
          </p:nvPr>
        </p:nvSpPr>
        <p:spPr>
          <a:xfrm>
            <a:off x="402850" y="757388"/>
            <a:ext cx="25695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Comparing</a:t>
            </a:r>
            <a:endParaRPr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o</a:t>
            </a:r>
            <a:r>
              <a:rPr lang="en">
                <a:solidFill>
                  <a:srgbClr val="274E13"/>
                </a:solidFill>
              </a:rPr>
              <a:t>ur Initial Case</a:t>
            </a:r>
            <a:endParaRPr>
              <a:solidFill>
                <a:srgbClr val="274E1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t</a:t>
            </a:r>
            <a:r>
              <a:rPr lang="en">
                <a:solidFill>
                  <a:srgbClr val="274E13"/>
                </a:solidFill>
              </a:rPr>
              <a:t>o a case with an Eliminated Buffer Mode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452" name="Google Shape;452;p64"/>
          <p:cNvSpPr txBox="1"/>
          <p:nvPr>
            <p:ph idx="15" type="body"/>
          </p:nvPr>
        </p:nvSpPr>
        <p:spPr>
          <a:xfrm>
            <a:off x="6768225" y="3730700"/>
            <a:ext cx="20712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Adiabatically Eliminated Buffer Mode</a:t>
            </a:r>
            <a:endParaRPr sz="1500"/>
          </a:p>
        </p:txBody>
      </p:sp>
      <p:sp>
        <p:nvSpPr>
          <p:cNvPr id="453" name="Google Shape;453;p6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225" y="1611025"/>
            <a:ext cx="1896625" cy="20973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 txBox="1"/>
          <p:nvPr/>
        </p:nvSpPr>
        <p:spPr>
          <a:xfrm>
            <a:off x="4334350" y="4159535"/>
            <a:ext cx="891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81" y="1588673"/>
            <a:ext cx="1896613" cy="209734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4"/>
          <p:cNvSpPr txBox="1"/>
          <p:nvPr/>
        </p:nvSpPr>
        <p:spPr>
          <a:xfrm>
            <a:off x="3178102" y="4159529"/>
            <a:ext cx="891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8" name="Google Shape;458;p64" title="[0,0,0,&quot;https://www.codecogs.com/eqnedit.php?latex=%5Cfrac%7Bd%5Chat%7B%5Crho%7D_%5Calpha%7D%7Bdt%7D%20%3D%20%5Ckappa_2D%5B%5Chat%7B%5Calpha%7D%5E2%20-%20%5Calpha%5E2%5D(%5Chat%7B%5Crho%7D_%7B%5Calpha%7D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05" y="3314693"/>
            <a:ext cx="1659906" cy="37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4" title="[0,0,0,&quot;https://www.codecogs.com/eqnedit.php?latex=%5Ckappa_2%20%3D%20%5Cfrac%7B4%7Cg_2%7C%5E2%7D%7B%5Ckappa_b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463" y="3847918"/>
            <a:ext cx="665983" cy="37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4" title="[0,0,0,&quot;https://www.codecogs.com/eqnedit.php?latex=%5Calpha%5E2%20%3D%20-%5Cfrac%7B%5Cepsilon_d%7D%7Bg_2%5E*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6079" y="3310504"/>
            <a:ext cx="669702" cy="370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64"/>
          <p:cNvCxnSpPr/>
          <p:nvPr/>
        </p:nvCxnSpPr>
        <p:spPr>
          <a:xfrm>
            <a:off x="196600" y="3136400"/>
            <a:ext cx="29352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65"/>
          <p:cNvSpPr txBox="1"/>
          <p:nvPr>
            <p:ph idx="17" type="body"/>
          </p:nvPr>
        </p:nvSpPr>
        <p:spPr>
          <a:xfrm>
            <a:off x="1088100" y="757375"/>
            <a:ext cx="6967800" cy="7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74E13"/>
                </a:solidFill>
              </a:rPr>
              <a:t>Analyzing Fidelity as          Decreases</a:t>
            </a:r>
            <a:endParaRPr sz="2400">
              <a:solidFill>
                <a:srgbClr val="274E13"/>
              </a:solidFill>
            </a:endParaRPr>
          </a:p>
        </p:txBody>
      </p:sp>
      <p:pic>
        <p:nvPicPr>
          <p:cNvPr id="468" name="Google Shape;4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5" y="1983139"/>
            <a:ext cx="2506883" cy="177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5"/>
          <p:cNvSpPr txBox="1"/>
          <p:nvPr>
            <p:ph idx="17" type="body"/>
          </p:nvPr>
        </p:nvSpPr>
        <p:spPr>
          <a:xfrm>
            <a:off x="2851575" y="1805925"/>
            <a:ext cx="3407400" cy="21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274E13"/>
                </a:solidFill>
                <a:latin typeface="Barlow"/>
                <a:ea typeface="Barlow"/>
                <a:cs typeface="Barlow"/>
                <a:sym typeface="Barlow"/>
              </a:rPr>
              <a:t>As Kappa Decreases, Fidelity decreases between our initial case and eliminated buffer case</a:t>
            </a:r>
            <a:endParaRPr sz="2000">
              <a:solidFill>
                <a:srgbClr val="274E1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274E13"/>
                </a:solidFill>
                <a:latin typeface="Barlow"/>
                <a:ea typeface="Barlow"/>
                <a:cs typeface="Barlow"/>
                <a:sym typeface="Barlow"/>
              </a:rPr>
              <a:t>Utilizing high values of Kappa provide more accurate estimations</a:t>
            </a:r>
            <a:endParaRPr sz="2000">
              <a:solidFill>
                <a:srgbClr val="274E1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70" name="Google Shape;470;p65" title="[0,0,0,&quot;https://www.codecogs.com/eqnedit.php?latex=%5Ckappa_b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715" y="827520"/>
            <a:ext cx="393192" cy="2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9579" y="1883198"/>
            <a:ext cx="2193145" cy="197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idx="1" type="subTitle"/>
          </p:nvPr>
        </p:nvSpPr>
        <p:spPr>
          <a:xfrm>
            <a:off x="791150" y="522625"/>
            <a:ext cx="68565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 Zeno-Gate</a:t>
            </a:r>
            <a:endParaRPr/>
          </a:p>
        </p:txBody>
      </p:sp>
      <p:sp>
        <p:nvSpPr>
          <p:cNvPr id="477" name="Google Shape;477;p66"/>
          <p:cNvSpPr txBox="1"/>
          <p:nvPr>
            <p:ph idx="2" type="body"/>
          </p:nvPr>
        </p:nvSpPr>
        <p:spPr>
          <a:xfrm>
            <a:off x="686625" y="1847100"/>
            <a:ext cx="7539900" cy="29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Since we can now store information to our qubits,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it’s imperative to be able to perform operations on them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s well.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This gate performs a pi rotation on a superposition state,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p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roviding a uniquely quantum transformation that can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b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e visualized as a mosaic and rotating gif!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8" name="Google Shape;478;p6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50" y="3911875"/>
            <a:ext cx="7220076" cy="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925" y="1847099"/>
            <a:ext cx="1954050" cy="19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272675" y="429025"/>
            <a:ext cx="45519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Visualizing Kappa vs. Time</a:t>
            </a:r>
            <a:endParaRPr sz="2000"/>
          </a:p>
        </p:txBody>
      </p:sp>
      <p:sp>
        <p:nvSpPr>
          <p:cNvPr id="486" name="Google Shape;486;p6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7" name="Google Shape;487;p67"/>
          <p:cNvGraphicFramePr/>
          <p:nvPr/>
        </p:nvGraphicFramePr>
        <p:xfrm>
          <a:off x="394088" y="165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{EE7AAE42-6DC1-40DE-A82F-FBD7AAF88F68}</a:tableStyleId>
              </a:tblPr>
              <a:tblGrid>
                <a:gridCol w="1893225"/>
                <a:gridCol w="1893225"/>
              </a:tblGrid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Time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0.10000000149011612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3.062974214553833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0.14120227098464966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3.037816286087036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0.1824045330286026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3.000079393386841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0.22360679507255554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2.9560530185699463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2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2.2360680103302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0.27673688530921936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8" name="Google Shape;488;p67" title="[0,0,0,&quot;https://www.codecogs.com/eqnedit.php?latex=%5Ckappa_a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0" y="1767675"/>
            <a:ext cx="254550" cy="1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675" y="2069325"/>
            <a:ext cx="3786451" cy="19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400" y="917725"/>
            <a:ext cx="1623850" cy="16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